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9" r:id="rId8"/>
    <p:sldId id="268" r:id="rId9"/>
    <p:sldId id="262" r:id="rId10"/>
    <p:sldId id="263" r:id="rId11"/>
    <p:sldId id="261" r:id="rId12"/>
    <p:sldId id="264" r:id="rId13"/>
    <p:sldId id="265" r:id="rId14"/>
    <p:sldId id="266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>
                <a:solidFill>
                  <a:sysClr val="windowText" lastClr="000000"/>
                </a:solidFill>
              </a:rPr>
              <a:t>Quantas</a:t>
            </a:r>
            <a:r>
              <a:rPr lang="pt-BR" b="1" baseline="0" dirty="0">
                <a:solidFill>
                  <a:sysClr val="windowText" lastClr="000000"/>
                </a:solidFill>
              </a:rPr>
              <a:t> vezes você </a:t>
            </a:r>
            <a:r>
              <a:rPr lang="pt-BR" b="1" baseline="0" dirty="0" smtClean="0">
                <a:solidFill>
                  <a:sysClr val="windowText" lastClr="000000"/>
                </a:solidFill>
              </a:rPr>
              <a:t>costuma </a:t>
            </a:r>
            <a:r>
              <a:rPr lang="pt-BR" b="1" baseline="0" dirty="0">
                <a:solidFill>
                  <a:sysClr val="windowText" lastClr="000000"/>
                </a:solidFill>
              </a:rPr>
              <a:t>utilizar o serviço do restaurante ? </a:t>
            </a:r>
          </a:p>
          <a:p>
            <a:pPr>
              <a:defRPr/>
            </a:pPr>
            <a:endParaRPr lang="pt-BR" dirty="0"/>
          </a:p>
        </c:rich>
      </c:tx>
      <c:layout>
        <c:manualLayout>
          <c:xMode val="edge"/>
          <c:yMode val="edge"/>
          <c:x val="0.1285067804024497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[qualidade_servicos.xls]Restaurante!$A$3:$A$7</c:f>
              <c:strCache>
                <c:ptCount val="5"/>
                <c:pt idx="0">
                  <c:v>5 a 6x semana</c:v>
                </c:pt>
                <c:pt idx="1">
                  <c:v>3 a 4x semana</c:v>
                </c:pt>
                <c:pt idx="2">
                  <c:v>1 a 2x semana</c:v>
                </c:pt>
                <c:pt idx="3">
                  <c:v>menos de 1 x semana</c:v>
                </c:pt>
                <c:pt idx="4">
                  <c:v>não utiliza</c:v>
                </c:pt>
              </c:strCache>
            </c:strRef>
          </c:cat>
          <c:val>
            <c:numRef>
              <c:f>[qualidade_servicos.xls]Restaurante!$B$3:$B$7</c:f>
              <c:numCache>
                <c:formatCode>General</c:formatCode>
                <c:ptCount val="5"/>
                <c:pt idx="0">
                  <c:v>13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4263184"/>
        <c:axId val="134277808"/>
      </c:barChart>
      <c:catAx>
        <c:axId val="174263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4277808"/>
        <c:crosses val="autoZero"/>
        <c:auto val="1"/>
        <c:lblAlgn val="ctr"/>
        <c:lblOffset val="100"/>
        <c:noMultiLvlLbl val="0"/>
      </c:catAx>
      <c:valAx>
        <c:axId val="13427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26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Textura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[qualidade_servicos.xls]Restaurante!$A$18:$A$22</c:f>
              <c:strCache>
                <c:ptCount val="5"/>
                <c:pt idx="1">
                  <c:v>Excelente</c:v>
                </c:pt>
                <c:pt idx="2">
                  <c:v>Muito bom</c:v>
                </c:pt>
                <c:pt idx="3">
                  <c:v>Bom </c:v>
                </c:pt>
                <c:pt idx="4">
                  <c:v>Indiferente</c:v>
                </c:pt>
              </c:strCache>
            </c:strRef>
          </c:cat>
          <c:val>
            <c:numRef>
              <c:f>[qualidade_servicos.xls]Restaurante!$B$18:$B$22</c:f>
              <c:numCache>
                <c:formatCode>General</c:formatCode>
                <c:ptCount val="5"/>
                <c:pt idx="1">
                  <c:v>11</c:v>
                </c:pt>
                <c:pt idx="2">
                  <c:v>4</c:v>
                </c:pt>
                <c:pt idx="3">
                  <c:v>13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2280624"/>
        <c:axId val="102281184"/>
      </c:barChart>
      <c:catAx>
        <c:axId val="10228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281184"/>
        <c:crosses val="autoZero"/>
        <c:auto val="1"/>
        <c:lblAlgn val="ctr"/>
        <c:lblOffset val="100"/>
        <c:noMultiLvlLbl val="0"/>
      </c:catAx>
      <c:valAx>
        <c:axId val="10228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2806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solidFill>
                  <a:schemeClr val="tx1"/>
                </a:solidFill>
              </a:rPr>
              <a:t>Sabo</a:t>
            </a:r>
            <a:r>
              <a:rPr lang="en-US" dirty="0" err="1"/>
              <a:t>r</a:t>
            </a: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[qualidade_servicos.xls]Restaurante!$B$11</c:f>
              <c:strCache>
                <c:ptCount val="1"/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cat>
            <c:strRef>
              <c:f>[qualidade_servicos.xls]Restaurante!$A$12:$A$15</c:f>
              <c:strCache>
                <c:ptCount val="4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Ruim</c:v>
                </c:pt>
              </c:strCache>
            </c:strRef>
          </c:cat>
          <c:val>
            <c:numRef>
              <c:f>[qualidade_servicos.xls]Restaurante!$B$12:$B$15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13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74259264"/>
        <c:axId val="175813392"/>
      </c:barChart>
      <c:catAx>
        <c:axId val="17425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13392"/>
        <c:crosses val="autoZero"/>
        <c:auto val="1"/>
        <c:lblAlgn val="ctr"/>
        <c:lblOffset val="100"/>
        <c:noMultiLvlLbl val="0"/>
      </c:catAx>
      <c:valAx>
        <c:axId val="17581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25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Aspecto/Aparência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[qualidade_servicos.xls]Restaurante!$A$26:$A$29</c:f>
              <c:strCache>
                <c:ptCount val="4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</c:strCache>
            </c:strRef>
          </c:cat>
          <c:val>
            <c:numRef>
              <c:f>[qualidade_servicos.xls]Restaurante!$B$26:$B$29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15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815632"/>
        <c:axId val="175816192"/>
      </c:barChart>
      <c:catAx>
        <c:axId val="17581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16192"/>
        <c:crosses val="autoZero"/>
        <c:auto val="1"/>
        <c:lblAlgn val="ctr"/>
        <c:lblOffset val="100"/>
        <c:noMultiLvlLbl val="0"/>
      </c:catAx>
      <c:valAx>
        <c:axId val="17581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1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Cheiro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[qualidade_servicos.xls]Restaurante!$A$33:$A$36</c:f>
              <c:strCache>
                <c:ptCount val="4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</c:strCache>
            </c:strRef>
          </c:cat>
          <c:val>
            <c:numRef>
              <c:f>[qualidade_servicos.xls]Restaurante!$B$33:$B$36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10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818432"/>
        <c:axId val="175818992"/>
      </c:barChart>
      <c:catAx>
        <c:axId val="17581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18992"/>
        <c:crosses val="autoZero"/>
        <c:auto val="1"/>
        <c:lblAlgn val="ctr"/>
        <c:lblOffset val="100"/>
        <c:noMultiLvlLbl val="0"/>
      </c:catAx>
      <c:valAx>
        <c:axId val="17581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581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Limpeza/higiene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[qualidade_servicos.xls]Restaurante!$A$40:$A$44</c:f>
              <c:strCache>
                <c:ptCount val="5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  <c:pt idx="4">
                  <c:v>Ruim </c:v>
                </c:pt>
              </c:strCache>
            </c:strRef>
          </c:cat>
          <c:val>
            <c:numRef>
              <c:f>[qualidade_servicos.xls]Restaurante!$B$40:$B$44</c:f>
              <c:numCache>
                <c:formatCode>General</c:formatCode>
                <c:ptCount val="5"/>
                <c:pt idx="0">
                  <c:v>14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42400"/>
        <c:axId val="172942960"/>
      </c:barChart>
      <c:catAx>
        <c:axId val="17294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2960"/>
        <c:crosses val="autoZero"/>
        <c:auto val="1"/>
        <c:lblAlgn val="ctr"/>
        <c:lblOffset val="100"/>
        <c:noMultiLvlLbl val="0"/>
      </c:catAx>
      <c:valAx>
        <c:axId val="17294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Serviço de funcionários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[qualidade_servicos.xls]Restaurante!$A$47:$A$50</c:f>
              <c:strCache>
                <c:ptCount val="4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</c:strCache>
            </c:strRef>
          </c:cat>
          <c:val>
            <c:numRef>
              <c:f>[qualidade_servicos.xls]Restaurante!$B$47:$B$50</c:f>
              <c:numCache>
                <c:formatCode>General</c:formatCode>
                <c:ptCount val="4"/>
                <c:pt idx="0">
                  <c:v>15</c:v>
                </c:pt>
                <c:pt idx="1">
                  <c:v>6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45200"/>
        <c:axId val="172945760"/>
      </c:barChart>
      <c:catAx>
        <c:axId val="17294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5760"/>
        <c:crosses val="autoZero"/>
        <c:auto val="1"/>
        <c:lblAlgn val="ctr"/>
        <c:lblOffset val="100"/>
        <c:noMultiLvlLbl val="0"/>
      </c:catAx>
      <c:valAx>
        <c:axId val="17294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5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>
                <a:solidFill>
                  <a:sysClr val="windowText" lastClr="000000"/>
                </a:solidFill>
              </a:rPr>
              <a:t>Custo-benefício das refeições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[qualidade_servicos.xls]Restaurante!$A$53:$A$59</c:f>
              <c:strCache>
                <c:ptCount val="7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  <c:pt idx="4">
                  <c:v>Muito ruim</c:v>
                </c:pt>
                <c:pt idx="5">
                  <c:v>Ruim</c:v>
                </c:pt>
                <c:pt idx="6">
                  <c:v>Péssimo</c:v>
                </c:pt>
              </c:strCache>
            </c:strRef>
          </c:cat>
          <c:val>
            <c:numRef>
              <c:f>[qualidade_servicos.xls]Restaurante!$B$53:$B$59</c:f>
              <c:numCache>
                <c:formatCode>General</c:formatCode>
                <c:ptCount val="7"/>
                <c:pt idx="0">
                  <c:v>8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948000"/>
        <c:axId val="172948560"/>
      </c:barChart>
      <c:catAx>
        <c:axId val="17294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8560"/>
        <c:crosses val="autoZero"/>
        <c:auto val="1"/>
        <c:lblAlgn val="ctr"/>
        <c:lblOffset val="100"/>
        <c:noMultiLvlLbl val="0"/>
      </c:catAx>
      <c:valAx>
        <c:axId val="17294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294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Variedade do cardápio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[qualidade_servicos.xls]Restaurante!$A$62:$A$66</c:f>
              <c:strCache>
                <c:ptCount val="5"/>
                <c:pt idx="0">
                  <c:v>Excelente</c:v>
                </c:pt>
                <c:pt idx="1">
                  <c:v>Muito bom</c:v>
                </c:pt>
                <c:pt idx="2">
                  <c:v>Bom </c:v>
                </c:pt>
                <c:pt idx="3">
                  <c:v>Indiferente</c:v>
                </c:pt>
                <c:pt idx="4">
                  <c:v>Ruim</c:v>
                </c:pt>
              </c:strCache>
            </c:strRef>
          </c:cat>
          <c:val>
            <c:numRef>
              <c:f>[qualidade_servicos.xls]Restaurante!$B$62:$B$66</c:f>
              <c:numCache>
                <c:formatCode>General</c:formatCode>
                <c:ptCount val="5"/>
                <c:pt idx="0">
                  <c:v>10</c:v>
                </c:pt>
                <c:pt idx="1">
                  <c:v>6</c:v>
                </c:pt>
                <c:pt idx="2">
                  <c:v>9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710048"/>
        <c:axId val="174710608"/>
      </c:barChart>
      <c:catAx>
        <c:axId val="17471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710608"/>
        <c:crosses val="autoZero"/>
        <c:auto val="1"/>
        <c:lblAlgn val="ctr"/>
        <c:lblOffset val="100"/>
        <c:noMultiLvlLbl val="0"/>
      </c:catAx>
      <c:valAx>
        <c:axId val="17471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71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PESQUISA DE SATISFAÇÃO CANTINA E RESTAURANTE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b="1" dirty="0" smtClean="0"/>
              <a:t>IFSP- Campus Barretos </a:t>
            </a:r>
          </a:p>
          <a:p>
            <a:pPr algn="ctr"/>
            <a:r>
              <a:rPr lang="pt-BR" b="1" dirty="0" smtClean="0"/>
              <a:t>Nutricionista Audrey A Bertolini</a:t>
            </a:r>
          </a:p>
          <a:p>
            <a:pPr algn="ctr"/>
            <a:r>
              <a:rPr lang="pt-BR" b="1" dirty="0" smtClean="0"/>
              <a:t>CRN3:9977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299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475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RESULTADOS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148696"/>
              </p:ext>
            </p:extLst>
          </p:nvPr>
        </p:nvGraphicFramePr>
        <p:xfrm>
          <a:off x="2589213" y="1441342"/>
          <a:ext cx="8915400" cy="494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9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28364"/>
              </p:ext>
            </p:extLst>
          </p:nvPr>
        </p:nvGraphicFramePr>
        <p:xfrm>
          <a:off x="6378498" y="2564780"/>
          <a:ext cx="5126114" cy="3231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RESULTADOS DAS REFEIÇÕES</a:t>
            </a:r>
            <a:br>
              <a:rPr lang="pt-BR" dirty="0" smtClean="0"/>
            </a:br>
            <a:r>
              <a:rPr lang="pt-BR" dirty="0" smtClean="0"/>
              <a:t> ESCALA HEDÔNICA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997379"/>
              </p:ext>
            </p:extLst>
          </p:nvPr>
        </p:nvGraphicFramePr>
        <p:xfrm>
          <a:off x="1302853" y="2386738"/>
          <a:ext cx="4199046" cy="340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19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 ESCALA HEDÔNICA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429646"/>
              </p:ext>
            </p:extLst>
          </p:nvPr>
        </p:nvGraphicFramePr>
        <p:xfrm>
          <a:off x="1225362" y="2200759"/>
          <a:ext cx="4400523" cy="363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863654"/>
              </p:ext>
            </p:extLst>
          </p:nvPr>
        </p:nvGraphicFramePr>
        <p:xfrm>
          <a:off x="6150164" y="2200760"/>
          <a:ext cx="4264698" cy="3564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02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 ESCALA HEDÔNICA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72174"/>
              </p:ext>
            </p:extLst>
          </p:nvPr>
        </p:nvGraphicFramePr>
        <p:xfrm>
          <a:off x="1008386" y="2211092"/>
          <a:ext cx="4818977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215367"/>
              </p:ext>
            </p:extLst>
          </p:nvPr>
        </p:nvGraphicFramePr>
        <p:xfrm>
          <a:off x="5951348" y="2278372"/>
          <a:ext cx="4510007" cy="3843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99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RESULTADOS ESCALA HEDÔNICA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968986"/>
              </p:ext>
            </p:extLst>
          </p:nvPr>
        </p:nvGraphicFramePr>
        <p:xfrm>
          <a:off x="1225363" y="2242088"/>
          <a:ext cx="4648495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929571"/>
              </p:ext>
            </p:extLst>
          </p:nvPr>
        </p:nvGraphicFramePr>
        <p:xfrm>
          <a:off x="6358341" y="2212019"/>
          <a:ext cx="4490472" cy="3847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33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7942" y="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Quais pontos você acha que precisariam ser melhorados para aumentar a sua satisfação com as refeições </a:t>
            </a:r>
            <a:r>
              <a:rPr lang="pt-BR" sz="2400" dirty="0" smtClean="0"/>
              <a:t>do restaurante?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162373"/>
            <a:ext cx="8915400" cy="5695627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5600" b="1" dirty="0" smtClean="0"/>
              <a:t>Melhora </a:t>
            </a:r>
            <a:r>
              <a:rPr lang="pt-BR" sz="5600" b="1" dirty="0"/>
              <a:t>do suco </a:t>
            </a:r>
            <a:r>
              <a:rPr lang="pt-BR" sz="5600" b="1" dirty="0" smtClean="0"/>
              <a:t>/Evitar </a:t>
            </a:r>
            <a:r>
              <a:rPr lang="pt-BR" sz="5600" b="1" dirty="0"/>
              <a:t>alimentos processados e sucos industrializados</a:t>
            </a:r>
          </a:p>
          <a:p>
            <a:r>
              <a:rPr lang="pt-BR" sz="5600" b="1" dirty="0"/>
              <a:t>Incluir salada </a:t>
            </a:r>
            <a:r>
              <a:rPr lang="pt-BR" sz="5600" b="1" dirty="0" smtClean="0"/>
              <a:t>elaborada/Variar </a:t>
            </a:r>
            <a:r>
              <a:rPr lang="pt-BR" sz="5600" b="1" dirty="0"/>
              <a:t>nas sobremesas </a:t>
            </a:r>
            <a:r>
              <a:rPr lang="pt-BR" sz="5600" b="1" dirty="0" smtClean="0"/>
              <a:t>doces</a:t>
            </a:r>
            <a:endParaRPr lang="pt-BR" sz="5600" b="1" dirty="0"/>
          </a:p>
          <a:p>
            <a:r>
              <a:rPr lang="pt-BR" sz="5600" b="1" dirty="0" smtClean="0"/>
              <a:t>Algumas </a:t>
            </a:r>
            <a:r>
              <a:rPr lang="pt-BR" sz="5600" b="1" dirty="0"/>
              <a:t>misturas (como polenta mole, creme de milho/creme de ervilha) poderiam ser mais controladas no sal. Dessa forma, o sal (em sachê) pode ser usado pelas pessoas que desejam acrescentá-lo na comida.</a:t>
            </a:r>
          </a:p>
          <a:p>
            <a:r>
              <a:rPr lang="pt-BR" sz="5600" b="1" dirty="0" smtClean="0"/>
              <a:t>Algumas </a:t>
            </a:r>
            <a:r>
              <a:rPr lang="pt-BR" sz="5600" b="1" dirty="0"/>
              <a:t>misturas que contém carne poderiam ter também a opção de queijo, como as panquecas, farofas e outras massas e misturas."</a:t>
            </a:r>
          </a:p>
          <a:p>
            <a:r>
              <a:rPr lang="pt-BR" sz="5600" b="1" dirty="0" smtClean="0"/>
              <a:t>Maior </a:t>
            </a:r>
            <a:r>
              <a:rPr lang="pt-BR" sz="5600" b="1" dirty="0"/>
              <a:t>variedade de frutas ou sobremesas mais naturais</a:t>
            </a:r>
          </a:p>
          <a:p>
            <a:r>
              <a:rPr lang="pt-BR" sz="5600" b="1" dirty="0" smtClean="0"/>
              <a:t>Reduzir </a:t>
            </a:r>
            <a:r>
              <a:rPr lang="pt-BR" sz="5600" b="1" dirty="0"/>
              <a:t>um pouco o preço para os alunos do ensino superior.</a:t>
            </a:r>
          </a:p>
          <a:p>
            <a:r>
              <a:rPr lang="pt-BR" sz="5600" b="1" dirty="0" smtClean="0"/>
              <a:t>Um </a:t>
            </a:r>
            <a:r>
              <a:rPr lang="pt-BR" sz="5600" b="1" dirty="0"/>
              <a:t>pouco mais de higiene e mais variação do cardápio</a:t>
            </a:r>
          </a:p>
          <a:p>
            <a:r>
              <a:rPr lang="pt-BR" sz="5600" b="1" dirty="0" smtClean="0"/>
              <a:t>Já </a:t>
            </a:r>
            <a:r>
              <a:rPr lang="pt-BR" sz="5600" b="1" dirty="0"/>
              <a:t>utilizei o RU a comida realmente é boa, com um </a:t>
            </a:r>
            <a:r>
              <a:rPr lang="pt-BR" sz="5600" b="1" dirty="0" smtClean="0"/>
              <a:t>cardápio </a:t>
            </a:r>
            <a:r>
              <a:rPr lang="pt-BR" sz="5600" b="1" dirty="0"/>
              <a:t>bom. Mas o que me faz acabar escolhendo almoçar em outro lugar e não lá é por conta da localização e do valor pago que acaba sendo o preço de uma marmita em um outro restaurante.</a:t>
            </a:r>
          </a:p>
          <a:p>
            <a:r>
              <a:rPr lang="pt-BR" sz="5600" b="1" dirty="0" smtClean="0"/>
              <a:t>Alimentos </a:t>
            </a:r>
            <a:r>
              <a:rPr lang="pt-BR" sz="5600" b="1" dirty="0"/>
              <a:t>de consumo diário mais baixo o preço servir na mesa alguns alimentos </a:t>
            </a:r>
          </a:p>
          <a:p>
            <a:r>
              <a:rPr lang="pt-BR" sz="5600" b="1" dirty="0" smtClean="0"/>
              <a:t>Seria </a:t>
            </a:r>
            <a:r>
              <a:rPr lang="pt-BR" sz="5600" b="1" dirty="0"/>
              <a:t>interessante apresentar opções de cardápio vegetarianas.</a:t>
            </a:r>
          </a:p>
          <a:p>
            <a:r>
              <a:rPr lang="pt-BR" sz="5600" b="1" dirty="0" smtClean="0"/>
              <a:t>Deveria </a:t>
            </a:r>
            <a:r>
              <a:rPr lang="pt-BR" sz="5600" b="1" dirty="0"/>
              <a:t>haver um restaurante na unidade </a:t>
            </a:r>
            <a:r>
              <a:rPr lang="pt-BR" sz="5600" b="1" dirty="0" smtClean="0"/>
              <a:t>agrícola. </a:t>
            </a:r>
            <a:endParaRPr lang="pt-BR" sz="5600" b="1" dirty="0"/>
          </a:p>
          <a:p>
            <a:r>
              <a:rPr lang="pt-BR" sz="5600" b="1" dirty="0" smtClean="0"/>
              <a:t>Ele </a:t>
            </a:r>
            <a:r>
              <a:rPr lang="pt-BR" sz="5600" b="1" dirty="0"/>
              <a:t>poderia se encontrar no campus cede e no campus agrícola. (dois prédios)</a:t>
            </a:r>
          </a:p>
          <a:p>
            <a:r>
              <a:rPr lang="pt-BR" sz="5600" b="1" dirty="0"/>
              <a:t>Local muito </a:t>
            </a:r>
            <a:r>
              <a:rPr lang="pt-BR" sz="5600" b="1" dirty="0" smtClean="0"/>
              <a:t>quente/</a:t>
            </a:r>
            <a:r>
              <a:rPr lang="pt-BR" sz="5600" b="1" dirty="0"/>
              <a:t>suco, carne e facas</a:t>
            </a:r>
          </a:p>
          <a:p>
            <a:r>
              <a:rPr lang="pt-BR" sz="5600" b="1" dirty="0" smtClean="0"/>
              <a:t>Diversificar </a:t>
            </a:r>
            <a:r>
              <a:rPr lang="pt-BR" sz="5600" b="1" dirty="0"/>
              <a:t>as receitas. Ex</a:t>
            </a:r>
            <a:r>
              <a:rPr lang="pt-BR" sz="5600" b="1" dirty="0" smtClean="0"/>
              <a:t>.:  Carnes</a:t>
            </a:r>
            <a:r>
              <a:rPr lang="pt-BR" sz="5600" b="1" dirty="0"/>
              <a:t>, massas, saladas e sobremesas.</a:t>
            </a:r>
          </a:p>
          <a:p>
            <a:r>
              <a:rPr lang="pt-BR" sz="5600" b="1" dirty="0" smtClean="0"/>
              <a:t>Poderia </a:t>
            </a:r>
            <a:r>
              <a:rPr lang="pt-BR" sz="5600" b="1" dirty="0"/>
              <a:t>ser melhorado só a questão de sabor, por que as vezes o gosto não está </a:t>
            </a:r>
            <a:r>
              <a:rPr lang="pt-BR" sz="5600" b="1" dirty="0" smtClean="0"/>
              <a:t>tão </a:t>
            </a:r>
            <a:r>
              <a:rPr lang="pt-BR" sz="5600" b="1" dirty="0"/>
              <a:t>bom .. E a comida está seca demais.</a:t>
            </a:r>
          </a:p>
          <a:p>
            <a:endParaRPr lang="pt-BR" sz="5600" dirty="0"/>
          </a:p>
          <a:p>
            <a:endParaRPr lang="pt-BR" sz="5600" dirty="0"/>
          </a:p>
          <a:p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5689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128164"/>
            <a:ext cx="8911687" cy="910222"/>
          </a:xfrm>
        </p:spPr>
        <p:txBody>
          <a:bodyPr>
            <a:noAutofit/>
          </a:bodyPr>
          <a:lstStyle/>
          <a:p>
            <a:pPr algn="ctr"/>
            <a:r>
              <a:rPr lang="pt-BR" sz="2400" dirty="0"/>
              <a:t>Você tem alguma sugestão de como obter as melhorias propostas na questão </a:t>
            </a:r>
            <a:r>
              <a:rPr lang="pt-BR" sz="2400" dirty="0" smtClean="0"/>
              <a:t>anterior?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17253" y="1861178"/>
            <a:ext cx="8915400" cy="4996822"/>
          </a:xfrm>
        </p:spPr>
        <p:txBody>
          <a:bodyPr>
            <a:normAutofit fontScale="32500" lnSpcReduction="20000"/>
          </a:bodyPr>
          <a:lstStyle/>
          <a:p>
            <a:r>
              <a:rPr lang="pt-BR" sz="6400" dirty="0" smtClean="0"/>
              <a:t>Saladas </a:t>
            </a:r>
            <a:r>
              <a:rPr lang="pt-BR" sz="6400" dirty="0"/>
              <a:t>elaborados </a:t>
            </a:r>
            <a:r>
              <a:rPr lang="pt-BR" sz="6400" dirty="0" smtClean="0"/>
              <a:t>/Cortes </a:t>
            </a:r>
            <a:r>
              <a:rPr lang="pt-BR" sz="6400" dirty="0"/>
              <a:t>diferenciados do prato principal </a:t>
            </a:r>
          </a:p>
          <a:p>
            <a:r>
              <a:rPr lang="pt-BR" sz="6400" dirty="0" smtClean="0"/>
              <a:t>Aumentar </a:t>
            </a:r>
            <a:r>
              <a:rPr lang="pt-BR" sz="6400" dirty="0"/>
              <a:t>a porção do prato principal </a:t>
            </a:r>
            <a:r>
              <a:rPr lang="pt-BR" sz="6400" dirty="0" smtClean="0"/>
              <a:t>/Incluir </a:t>
            </a:r>
            <a:r>
              <a:rPr lang="pt-BR" sz="6400" dirty="0"/>
              <a:t>suco natural </a:t>
            </a:r>
          </a:p>
          <a:p>
            <a:r>
              <a:rPr lang="pt-BR" sz="6400" dirty="0" smtClean="0"/>
              <a:t>O </a:t>
            </a:r>
            <a:r>
              <a:rPr lang="pt-BR" sz="6400" dirty="0"/>
              <a:t>sal (em sachê) já disponibilizado pelo restaurante poderia ser usado pelas pessoas que desejassem mais sal na refeição.</a:t>
            </a:r>
          </a:p>
          <a:p>
            <a:r>
              <a:rPr lang="pt-BR" sz="6400" dirty="0" smtClean="0"/>
              <a:t>Doces </a:t>
            </a:r>
            <a:r>
              <a:rPr lang="pt-BR" sz="6400" dirty="0"/>
              <a:t>em compota, e frutas da </a:t>
            </a:r>
            <a:r>
              <a:rPr lang="pt-BR" sz="6400" dirty="0" smtClean="0"/>
              <a:t>época </a:t>
            </a:r>
            <a:r>
              <a:rPr lang="pt-BR" sz="6400" dirty="0"/>
              <a:t>, por exemplo a laranja vem com casca e a faca não tem corte suficiente para </a:t>
            </a:r>
            <a:r>
              <a:rPr lang="pt-BR" sz="6400" dirty="0" smtClean="0"/>
              <a:t>descascar</a:t>
            </a:r>
          </a:p>
          <a:p>
            <a:r>
              <a:rPr lang="pt-BR" sz="6400" dirty="0" smtClean="0"/>
              <a:t>Colocar </a:t>
            </a:r>
            <a:r>
              <a:rPr lang="pt-BR" sz="6400" dirty="0"/>
              <a:t>as canecas eu um lugar mais limbo e limpar melhor as mesas</a:t>
            </a:r>
          </a:p>
          <a:p>
            <a:r>
              <a:rPr lang="pt-BR" sz="6400" dirty="0" smtClean="0"/>
              <a:t>Ventiladores </a:t>
            </a:r>
            <a:r>
              <a:rPr lang="pt-BR" sz="6400" dirty="0"/>
              <a:t>direto nas mesas de refeição</a:t>
            </a:r>
          </a:p>
          <a:p>
            <a:r>
              <a:rPr lang="pt-BR" sz="6400" dirty="0" smtClean="0"/>
              <a:t>Começando </a:t>
            </a:r>
            <a:r>
              <a:rPr lang="pt-BR" sz="6400" dirty="0"/>
              <a:t>por lerem as sugestões dos alunos, que ficam na caixinha de sugestões, buscando variar nas combinações de todos os pratos.</a:t>
            </a:r>
          </a:p>
          <a:p>
            <a:r>
              <a:rPr lang="pt-BR" sz="6400" dirty="0" smtClean="0"/>
              <a:t>Diminuir </a:t>
            </a:r>
            <a:r>
              <a:rPr lang="pt-BR" sz="6400" dirty="0"/>
              <a:t>o preço e opção de passar cartão.</a:t>
            </a:r>
          </a:p>
          <a:p>
            <a:endParaRPr lang="pt-BR" sz="6400" dirty="0"/>
          </a:p>
        </p:txBody>
      </p:sp>
    </p:spTree>
    <p:extLst>
      <p:ext uri="{BB962C8B-B14F-4D97-AF65-F5344CB8AC3E}">
        <p14:creationId xmlns:p14="http://schemas.microsoft.com/office/powerpoint/2010/main" val="32950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3440" y="25215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Quais pontos, na sua opinião, já possuem boa qualidade e não precisariam de </a:t>
            </a:r>
            <a:r>
              <a:rPr lang="pt-BR" dirty="0" smtClean="0"/>
              <a:t>alterações?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49727" y="1761641"/>
            <a:ext cx="8915400" cy="5259092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6800" dirty="0" smtClean="0"/>
              <a:t>Feijão </a:t>
            </a:r>
            <a:endParaRPr lang="pt-BR" sz="6800" dirty="0"/>
          </a:p>
          <a:p>
            <a:r>
              <a:rPr lang="pt-BR" sz="6800" dirty="0" smtClean="0"/>
              <a:t>3 </a:t>
            </a:r>
            <a:r>
              <a:rPr lang="pt-BR" sz="6800" dirty="0"/>
              <a:t>tipos de salada</a:t>
            </a:r>
          </a:p>
          <a:p>
            <a:r>
              <a:rPr lang="pt-BR" sz="6800" dirty="0"/>
              <a:t>Não oferecer iscas </a:t>
            </a:r>
          </a:p>
          <a:p>
            <a:r>
              <a:rPr lang="pt-BR" sz="6800" dirty="0"/>
              <a:t>Manter padrão de </a:t>
            </a:r>
            <a:r>
              <a:rPr lang="pt-BR" sz="6800" dirty="0" smtClean="0"/>
              <a:t>cortes</a:t>
            </a:r>
            <a:endParaRPr lang="pt-BR" sz="6800" dirty="0"/>
          </a:p>
          <a:p>
            <a:r>
              <a:rPr lang="pt-BR" sz="6800" dirty="0" smtClean="0"/>
              <a:t>Atendimento</a:t>
            </a:r>
            <a:r>
              <a:rPr lang="pt-BR" sz="6800" dirty="0"/>
              <a:t>, simpatia</a:t>
            </a:r>
          </a:p>
          <a:p>
            <a:r>
              <a:rPr lang="pt-BR" sz="6800" dirty="0" smtClean="0"/>
              <a:t>A comida é muito boa</a:t>
            </a:r>
          </a:p>
          <a:p>
            <a:r>
              <a:rPr lang="pt-BR" sz="6800" dirty="0" smtClean="0"/>
              <a:t>Diferencial </a:t>
            </a:r>
            <a:r>
              <a:rPr lang="pt-BR" sz="6800" dirty="0"/>
              <a:t>na alimento almoço, biscoito refrigerante suco , café, isso e essencial mais teria que ter </a:t>
            </a:r>
            <a:r>
              <a:rPr lang="pt-BR" sz="6800" dirty="0" smtClean="0"/>
              <a:t>iogurte </a:t>
            </a:r>
            <a:r>
              <a:rPr lang="pt-BR" sz="6800" dirty="0"/>
              <a:t>leite suco de cereais vitaminas especiais ...</a:t>
            </a:r>
          </a:p>
          <a:p>
            <a:r>
              <a:rPr lang="pt-BR" sz="6800" dirty="0" smtClean="0"/>
              <a:t>A </a:t>
            </a:r>
            <a:r>
              <a:rPr lang="pt-BR" sz="6800" dirty="0"/>
              <a:t>variedade de saladas.</a:t>
            </a:r>
          </a:p>
          <a:p>
            <a:r>
              <a:rPr lang="pt-BR" sz="6800" dirty="0" smtClean="0"/>
              <a:t>O </a:t>
            </a:r>
            <a:r>
              <a:rPr lang="pt-BR" sz="6800" dirty="0"/>
              <a:t>atendimento, o tempero, a limpeza e a organização.</a:t>
            </a:r>
          </a:p>
          <a:p>
            <a:r>
              <a:rPr lang="pt-BR" sz="6800" dirty="0" smtClean="0"/>
              <a:t>Tudo </a:t>
            </a:r>
            <a:r>
              <a:rPr lang="pt-BR" sz="6800" dirty="0"/>
              <a:t>sempre foi ótimo, os funcionários  são ótimos. </a:t>
            </a:r>
          </a:p>
          <a:p>
            <a:r>
              <a:rPr lang="pt-BR" sz="6800" dirty="0"/>
              <a:t>questão de muitas opções de pratos , suco a vontade vários tipos de salada isso é ótimo  </a:t>
            </a:r>
          </a:p>
          <a:p>
            <a:r>
              <a:rPr lang="pt-BR" sz="6800" dirty="0" smtClean="0"/>
              <a:t>café </a:t>
            </a:r>
            <a:r>
              <a:rPr lang="pt-BR" sz="6800" dirty="0"/>
              <a:t>(mas as vezes faltam </a:t>
            </a:r>
            <a:r>
              <a:rPr lang="pt-BR" sz="6800" dirty="0" smtClean="0"/>
              <a:t>copos)</a:t>
            </a:r>
            <a:endParaRPr lang="pt-BR" sz="6800" dirty="0"/>
          </a:p>
          <a:p>
            <a:r>
              <a:rPr lang="pt-BR" sz="6800" dirty="0"/>
              <a:t>Aumentar o espaço para realizar as </a:t>
            </a:r>
            <a:r>
              <a:rPr lang="pt-BR" sz="6800" dirty="0" smtClean="0"/>
              <a:t>refeições</a:t>
            </a:r>
            <a:endParaRPr lang="pt-BR" sz="6800" dirty="0"/>
          </a:p>
        </p:txBody>
      </p:sp>
    </p:spTree>
    <p:extLst>
      <p:ext uri="{BB962C8B-B14F-4D97-AF65-F5344CB8AC3E}">
        <p14:creationId xmlns:p14="http://schemas.microsoft.com/office/powerpoint/2010/main" val="2419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PERFIL DA POPULAÇÃO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20312"/>
            <a:ext cx="8915400" cy="5137688"/>
          </a:xfrm>
        </p:spPr>
        <p:txBody>
          <a:bodyPr/>
          <a:lstStyle/>
          <a:p>
            <a:r>
              <a:rPr lang="pt-BR" b="1" dirty="0"/>
              <a:t>Tabela 1. </a:t>
            </a:r>
            <a:r>
              <a:rPr lang="pt-BR" b="1" dirty="0" smtClean="0"/>
              <a:t>Perfil da população que participaram da pesquisa de </a:t>
            </a:r>
            <a:r>
              <a:rPr lang="pt-BR" b="1" dirty="0"/>
              <a:t>satisfação do restaurante e cantina - IFSP- Campus Barretos</a:t>
            </a:r>
            <a:r>
              <a:rPr lang="pt-BR" dirty="0"/>
              <a:t> 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4370522" y="6627168"/>
            <a:ext cx="15840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00" dirty="0" smtClean="0"/>
              <a:t>* Média e desvio padrão</a:t>
            </a:r>
            <a:endParaRPr lang="pt-BR" sz="9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522" y="2417233"/>
            <a:ext cx="3378631" cy="420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2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562118"/>
            <a:ext cx="8911687" cy="832731"/>
          </a:xfrm>
        </p:spPr>
        <p:txBody>
          <a:bodyPr>
            <a:noAutofit/>
          </a:bodyPr>
          <a:lstStyle/>
          <a:p>
            <a:pPr algn="ctr"/>
            <a:r>
              <a:rPr lang="pt-BR" dirty="0" smtClean="0"/>
              <a:t>CANTINA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14535"/>
            <a:ext cx="8915400" cy="857573"/>
          </a:xfrm>
        </p:spPr>
        <p:txBody>
          <a:bodyPr>
            <a:noAutofit/>
          </a:bodyPr>
          <a:lstStyle/>
          <a:p>
            <a:r>
              <a:rPr lang="pt-BR" sz="2000" dirty="0" smtClean="0"/>
              <a:t>Nível de satisfação, sendo 0-nada satisfeito e 10-extremamente satisfeito</a:t>
            </a:r>
          </a:p>
          <a:p>
            <a:pPr marL="0" indent="0">
              <a:buNone/>
            </a:pPr>
            <a:r>
              <a:rPr lang="pt-BR" sz="2000" b="1" dirty="0" smtClean="0"/>
              <a:t>      Média: 7,3 ±2,4 pontos</a:t>
            </a:r>
          </a:p>
          <a:p>
            <a:pPr marL="0" indent="0">
              <a:buNone/>
            </a:pPr>
            <a:endParaRPr lang="pt-BR" sz="2000" b="1" dirty="0"/>
          </a:p>
          <a:p>
            <a:pPr marL="0" indent="0">
              <a:buNone/>
            </a:pPr>
            <a:endParaRPr lang="pt-BR" sz="20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89212" y="3291794"/>
            <a:ext cx="8915400" cy="1047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/>
              <a:t>Recomendaria o consumo na cantina, sendo 0- não recomendo e recomendo fortemente</a:t>
            </a:r>
          </a:p>
          <a:p>
            <a:pPr marL="0" indent="0">
              <a:buFont typeface="Wingdings 3" charset="2"/>
              <a:buNone/>
            </a:pPr>
            <a:r>
              <a:rPr lang="pt-BR" sz="2000" b="1" dirty="0" smtClean="0"/>
              <a:t>      Média: 7,2 ±2,6 pontos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20977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2849253" y="325463"/>
            <a:ext cx="6948110" cy="6509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dirty="0" smtClean="0"/>
              <a:t>RESULTADOS</a:t>
            </a:r>
            <a:r>
              <a:rPr lang="pt-BR" sz="3200" b="1" dirty="0"/>
              <a:t/>
            </a:r>
            <a:br>
              <a:rPr lang="pt-BR" sz="3200" b="1" dirty="0"/>
            </a:br>
            <a:endParaRPr lang="pt-BR" sz="3200" b="1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85" y="1399836"/>
            <a:ext cx="5686024" cy="4543198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308" y="1399836"/>
            <a:ext cx="5517397" cy="454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3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3989" y="593113"/>
            <a:ext cx="8911687" cy="56925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RESULTADOS</a:t>
            </a:r>
            <a:br>
              <a:rPr lang="pt-BR" sz="4000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553" y="1301858"/>
            <a:ext cx="4792339" cy="517643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276" y="1301858"/>
            <a:ext cx="4883874" cy="517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6578" y="190157"/>
            <a:ext cx="8911687" cy="1280890"/>
          </a:xfrm>
        </p:spPr>
        <p:txBody>
          <a:bodyPr/>
          <a:lstStyle/>
          <a:p>
            <a:pPr algn="ctr"/>
            <a:r>
              <a:rPr lang="pt-BR" dirty="0"/>
              <a:t>Quais são as suas sugestões para melhorar os serviços da </a:t>
            </a:r>
            <a:r>
              <a:rPr lang="pt-BR" dirty="0" smtClean="0"/>
              <a:t>cantina?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17253" y="1362558"/>
            <a:ext cx="9081012" cy="5495442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r>
              <a:rPr lang="pt-BR" sz="6400" b="1" dirty="0"/>
              <a:t>A</a:t>
            </a:r>
            <a:r>
              <a:rPr lang="pt-BR" sz="6400" b="1" dirty="0" smtClean="0"/>
              <a:t>limentos </a:t>
            </a:r>
            <a:r>
              <a:rPr lang="pt-BR" sz="6400" b="1" dirty="0"/>
              <a:t>mais </a:t>
            </a:r>
            <a:r>
              <a:rPr lang="pt-BR" sz="6400" b="1" dirty="0" smtClean="0"/>
              <a:t>saudáveis/ </a:t>
            </a:r>
            <a:r>
              <a:rPr lang="pt-BR" sz="6400" b="1" dirty="0"/>
              <a:t>Incluir lanches </a:t>
            </a:r>
            <a:r>
              <a:rPr lang="pt-BR" sz="6400" b="1" dirty="0" smtClean="0"/>
              <a:t>saudáveis</a:t>
            </a:r>
            <a:endParaRPr lang="pt-BR" sz="6400" b="1" dirty="0"/>
          </a:p>
          <a:p>
            <a:r>
              <a:rPr lang="pt-BR" sz="6400" b="1" dirty="0" smtClean="0"/>
              <a:t>Funcionário </a:t>
            </a:r>
            <a:r>
              <a:rPr lang="pt-BR" sz="6400" b="1" dirty="0"/>
              <a:t>especifico para caixa </a:t>
            </a:r>
          </a:p>
          <a:p>
            <a:r>
              <a:rPr lang="pt-BR" sz="6400" b="1" dirty="0"/>
              <a:t>Agilidade na hora do intervalo</a:t>
            </a:r>
          </a:p>
          <a:p>
            <a:r>
              <a:rPr lang="pt-BR" sz="6400" b="1" dirty="0"/>
              <a:t>Evitar venda de alimentos industrializados</a:t>
            </a:r>
          </a:p>
          <a:p>
            <a:r>
              <a:rPr lang="pt-BR" sz="6400" b="1" dirty="0" smtClean="0"/>
              <a:t>Mais </a:t>
            </a:r>
            <a:r>
              <a:rPr lang="pt-BR" sz="6400" b="1" dirty="0"/>
              <a:t>mesas e cadeiras e melhor atendimento</a:t>
            </a:r>
          </a:p>
          <a:p>
            <a:r>
              <a:rPr lang="pt-BR" sz="6400" b="1" dirty="0" smtClean="0"/>
              <a:t>Aumentar </a:t>
            </a:r>
            <a:r>
              <a:rPr lang="pt-BR" sz="6400" b="1" dirty="0"/>
              <a:t>o balcão de atendimento, criar cartão </a:t>
            </a:r>
            <a:r>
              <a:rPr lang="pt-BR" sz="6400" b="1" dirty="0" err="1"/>
              <a:t>pré</a:t>
            </a:r>
            <a:r>
              <a:rPr lang="pt-BR" sz="6400" b="1" dirty="0"/>
              <a:t> pago de consumo</a:t>
            </a:r>
          </a:p>
          <a:p>
            <a:r>
              <a:rPr lang="pt-BR" sz="6400" b="1" dirty="0" smtClean="0"/>
              <a:t>Melhorar </a:t>
            </a:r>
            <a:r>
              <a:rPr lang="pt-BR" sz="6400" b="1" dirty="0"/>
              <a:t>o serviço de vendas de ficha, a fila fica muito grande e com o curto tempo de intervalo acabamos perdendo muito tempo na fila.</a:t>
            </a:r>
          </a:p>
          <a:p>
            <a:r>
              <a:rPr lang="pt-BR" sz="6400" b="1" dirty="0" smtClean="0"/>
              <a:t>Preços </a:t>
            </a:r>
            <a:r>
              <a:rPr lang="pt-BR" sz="6400" b="1" dirty="0"/>
              <a:t>bem salgados, estando em uma instituição pública</a:t>
            </a:r>
            <a:r>
              <a:rPr lang="pt-BR" sz="6400" b="1" dirty="0" smtClean="0"/>
              <a:t>.</a:t>
            </a:r>
          </a:p>
          <a:p>
            <a:r>
              <a:rPr lang="pt-BR" sz="6400" b="1" dirty="0" smtClean="0"/>
              <a:t>Atenção </a:t>
            </a:r>
            <a:r>
              <a:rPr lang="pt-BR" sz="6400" b="1" dirty="0"/>
              <a:t>aos alimentos servidos, uma grande parte está queimada.</a:t>
            </a:r>
          </a:p>
          <a:p>
            <a:r>
              <a:rPr lang="pt-BR" sz="6400" b="1" dirty="0" smtClean="0"/>
              <a:t>Diminuir </a:t>
            </a:r>
            <a:r>
              <a:rPr lang="pt-BR" sz="6400" b="1" dirty="0"/>
              <a:t>um pouco o preço dos salgados e bebidas e um espaço para comer melhor</a:t>
            </a:r>
            <a:r>
              <a:rPr lang="pt-BR" sz="6400" b="1" dirty="0" smtClean="0"/>
              <a:t>.</a:t>
            </a:r>
          </a:p>
          <a:p>
            <a:r>
              <a:rPr lang="pt-BR" sz="6400" b="1" dirty="0" smtClean="0"/>
              <a:t>O </a:t>
            </a:r>
            <a:r>
              <a:rPr lang="pt-BR" sz="6400" b="1" dirty="0"/>
              <a:t>balcão para atendimento e o balcão para compra de fichas é apertado, causando tumulto. </a:t>
            </a:r>
            <a:r>
              <a:rPr lang="pt-BR" sz="6400" b="1" dirty="0" smtClean="0"/>
              <a:t>O </a:t>
            </a:r>
            <a:r>
              <a:rPr lang="pt-BR" sz="6400" b="1" dirty="0"/>
              <a:t>suco de laranja tem um preço bom mas dificilmente ele não tem gosto de suco feito com a casca por conta do azedo, o salgado é bom e barato e acredito que deveria servir sucos e vitaminas feitos na hora.</a:t>
            </a:r>
          </a:p>
          <a:p>
            <a:r>
              <a:rPr lang="pt-BR" sz="6400" b="1" dirty="0"/>
              <a:t>Melhoria nos </a:t>
            </a:r>
            <a:r>
              <a:rPr lang="pt-BR" sz="6400" b="1" dirty="0" smtClean="0"/>
              <a:t>salgados</a:t>
            </a:r>
            <a:endParaRPr lang="pt-BR" sz="6400" b="1" dirty="0"/>
          </a:p>
          <a:p>
            <a:r>
              <a:rPr lang="pt-BR" sz="6400" b="1" dirty="0" smtClean="0"/>
              <a:t>Maior </a:t>
            </a:r>
            <a:r>
              <a:rPr lang="pt-BR" sz="6400" b="1" dirty="0"/>
              <a:t>espaço reservado alimentar se no lugar reservado</a:t>
            </a:r>
          </a:p>
          <a:p>
            <a:endParaRPr lang="pt-BR" sz="6400" dirty="0"/>
          </a:p>
          <a:p>
            <a:endParaRPr lang="pt-BR" sz="6400" dirty="0"/>
          </a:p>
        </p:txBody>
      </p:sp>
    </p:spTree>
    <p:extLst>
      <p:ext uri="{BB962C8B-B14F-4D97-AF65-F5344CB8AC3E}">
        <p14:creationId xmlns:p14="http://schemas.microsoft.com/office/powerpoint/2010/main" val="212868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2443" y="0"/>
            <a:ext cx="8911687" cy="1280890"/>
          </a:xfrm>
        </p:spPr>
        <p:txBody>
          <a:bodyPr/>
          <a:lstStyle/>
          <a:p>
            <a:pPr algn="ctr"/>
            <a:r>
              <a:rPr lang="pt-BR" dirty="0"/>
              <a:t>Quais são as suas sugestões para melhorar os serviços da cantina?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9315" y="1182431"/>
            <a:ext cx="9815297" cy="6200612"/>
          </a:xfrm>
        </p:spPr>
        <p:txBody>
          <a:bodyPr>
            <a:noAutofit/>
          </a:bodyPr>
          <a:lstStyle/>
          <a:p>
            <a:r>
              <a:rPr lang="pt-BR" sz="1600" b="1" dirty="0"/>
              <a:t>Seria interessante apresentar uma certa variedade em produtos (salgados) sem carne.</a:t>
            </a:r>
          </a:p>
          <a:p>
            <a:r>
              <a:rPr lang="pt-BR" sz="1600" b="1" dirty="0" smtClean="0"/>
              <a:t>Colocar </a:t>
            </a:r>
            <a:r>
              <a:rPr lang="pt-BR" sz="1600" b="1" dirty="0"/>
              <a:t>produtos mais saudáveis, melhorar a qualidade dos salgados e </a:t>
            </a:r>
            <a:r>
              <a:rPr lang="pt-BR" sz="1600" b="1" dirty="0" smtClean="0"/>
              <a:t>mantê-los </a:t>
            </a:r>
            <a:r>
              <a:rPr lang="pt-BR" sz="1600" b="1" dirty="0"/>
              <a:t>quentes.</a:t>
            </a:r>
          </a:p>
          <a:p>
            <a:r>
              <a:rPr lang="pt-BR" sz="1600" b="1" dirty="0"/>
              <a:t>Salgados melhores/Adicionar outros itens de produtos naturais como por exemplo: vitaminas e melhorar a qualidade dos lanches naturais.</a:t>
            </a:r>
          </a:p>
          <a:p>
            <a:r>
              <a:rPr lang="pt-BR" sz="1600" b="1" dirty="0" smtClean="0"/>
              <a:t>Poderia </a:t>
            </a:r>
            <a:r>
              <a:rPr lang="pt-BR" sz="1600" b="1" dirty="0"/>
              <a:t>haver </a:t>
            </a:r>
            <a:r>
              <a:rPr lang="pt-BR" sz="1600" b="1" dirty="0" smtClean="0"/>
              <a:t>um restaurante na </a:t>
            </a:r>
            <a:r>
              <a:rPr lang="pt-BR" sz="1600" b="1" dirty="0"/>
              <a:t>unidade </a:t>
            </a:r>
            <a:r>
              <a:rPr lang="pt-BR" sz="1600" b="1" dirty="0" smtClean="0"/>
              <a:t>agrícola</a:t>
            </a:r>
            <a:endParaRPr lang="pt-BR" sz="1600" b="1" dirty="0"/>
          </a:p>
          <a:p>
            <a:r>
              <a:rPr lang="pt-BR" sz="1600" b="1" dirty="0" smtClean="0"/>
              <a:t>Readequação </a:t>
            </a:r>
            <a:r>
              <a:rPr lang="pt-BR" sz="1600" b="1" dirty="0"/>
              <a:t>do espaço para alimentação, permitindo maior privacidade aos usuários.</a:t>
            </a:r>
          </a:p>
          <a:p>
            <a:r>
              <a:rPr lang="pt-BR" sz="1600" b="1" dirty="0" smtClean="0"/>
              <a:t>Diminuir </a:t>
            </a:r>
            <a:r>
              <a:rPr lang="pt-BR" sz="1600" b="1" dirty="0"/>
              <a:t>os preços e colocar opções mais </a:t>
            </a:r>
            <a:r>
              <a:rPr lang="pt-BR" sz="1600" b="1" dirty="0" smtClean="0"/>
              <a:t>saudáveis</a:t>
            </a:r>
            <a:r>
              <a:rPr lang="pt-BR" sz="1600" b="1" dirty="0"/>
              <a:t>.</a:t>
            </a:r>
          </a:p>
          <a:p>
            <a:r>
              <a:rPr lang="pt-BR" sz="1600" b="1" dirty="0" smtClean="0"/>
              <a:t>Café </a:t>
            </a:r>
            <a:r>
              <a:rPr lang="pt-BR" sz="1600" b="1" dirty="0"/>
              <a:t>e os salgados não são bons, e o preço só tem aumentado. </a:t>
            </a:r>
          </a:p>
          <a:p>
            <a:r>
              <a:rPr lang="pt-BR" sz="1600" b="1" dirty="0"/>
              <a:t>Muitas vezes eles ficam dentro da cozinha e não atendem. </a:t>
            </a:r>
          </a:p>
          <a:p>
            <a:r>
              <a:rPr lang="pt-BR" sz="1600" b="1" dirty="0"/>
              <a:t>Colocar sino para quando chegar clientes eles atenderem, melhorar a confecção do café e salgados"</a:t>
            </a:r>
          </a:p>
          <a:p>
            <a:r>
              <a:rPr lang="pt-BR" sz="1600" b="1" dirty="0" smtClean="0"/>
              <a:t>Comidas </a:t>
            </a:r>
            <a:r>
              <a:rPr lang="pt-BR" sz="1600" b="1" dirty="0"/>
              <a:t>diferentes</a:t>
            </a:r>
          </a:p>
          <a:p>
            <a:r>
              <a:rPr lang="pt-BR" sz="1600" b="1" dirty="0" smtClean="0"/>
              <a:t>Melhorar </a:t>
            </a:r>
            <a:r>
              <a:rPr lang="pt-BR" sz="1600" b="1" dirty="0"/>
              <a:t>no atendimento/Preço/Uniformizar cantineiras com uniforme de cantina gorro avental ,uma dentro e outra fora da cabine</a:t>
            </a:r>
          </a:p>
          <a:p>
            <a:r>
              <a:rPr lang="pt-BR" sz="1600" b="1" dirty="0" smtClean="0"/>
              <a:t>Colocar </a:t>
            </a:r>
            <a:r>
              <a:rPr lang="pt-BR" sz="1600" b="1" dirty="0"/>
              <a:t>salgados frescos no horário da noite; parar de negar mais saches quando pedido.</a:t>
            </a:r>
          </a:p>
          <a:p>
            <a:r>
              <a:rPr lang="pt-BR" sz="1600" b="1" dirty="0" smtClean="0"/>
              <a:t>O qualidade de alguns salgados deixam a desejar devido ao preço, como a coxinha na maioria das vezes a massa esta crua e tem osso no frango.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dirty="0" smtClean="0"/>
              <a:t>&gt;</a:t>
            </a:r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075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pt-BR" dirty="0"/>
              <a:t>Quais pontos você acredita que já são muito bons e não precisam de nenhuma </a:t>
            </a:r>
            <a:r>
              <a:rPr lang="pt-BR" dirty="0" smtClean="0"/>
              <a:t>alteração?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27322"/>
            <a:ext cx="8915400" cy="5230678"/>
          </a:xfrm>
        </p:spPr>
        <p:txBody>
          <a:bodyPr>
            <a:normAutofit/>
          </a:bodyPr>
          <a:lstStyle/>
          <a:p>
            <a:r>
              <a:rPr lang="pt-BR" sz="1600" b="1" dirty="0" smtClean="0"/>
              <a:t>Pão </a:t>
            </a:r>
            <a:r>
              <a:rPr lang="pt-BR" sz="1600" b="1" dirty="0"/>
              <a:t>de </a:t>
            </a:r>
            <a:r>
              <a:rPr lang="pt-BR" sz="1600" b="1" dirty="0" smtClean="0"/>
              <a:t>queijo/Manter </a:t>
            </a:r>
            <a:r>
              <a:rPr lang="pt-BR" sz="1600" b="1" dirty="0"/>
              <a:t>salgados </a:t>
            </a:r>
            <a:r>
              <a:rPr lang="pt-BR" sz="1600" b="1" dirty="0" smtClean="0"/>
              <a:t>assados/ </a:t>
            </a:r>
            <a:r>
              <a:rPr lang="pt-BR" sz="1600" b="1" dirty="0"/>
              <a:t>sanduíches naturais.</a:t>
            </a:r>
          </a:p>
          <a:p>
            <a:r>
              <a:rPr lang="pt-BR" sz="1600" b="1" dirty="0" smtClean="0"/>
              <a:t>Suco natural/Salada </a:t>
            </a:r>
            <a:r>
              <a:rPr lang="pt-BR" sz="1600" b="1" dirty="0"/>
              <a:t>de frutas</a:t>
            </a:r>
          </a:p>
          <a:p>
            <a:r>
              <a:rPr lang="pt-BR" sz="1600" b="1" dirty="0" smtClean="0"/>
              <a:t>Um </a:t>
            </a:r>
            <a:r>
              <a:rPr lang="pt-BR" sz="1600" b="1" dirty="0"/>
              <a:t>ponto muito bom é que a cantina oferece salgados de queijo, boa opção pra quem não come carne.</a:t>
            </a:r>
          </a:p>
          <a:p>
            <a:r>
              <a:rPr lang="pt-BR" sz="1600" b="1" dirty="0" smtClean="0"/>
              <a:t>Atendimento/Funcionários </a:t>
            </a:r>
            <a:r>
              <a:rPr lang="pt-BR" sz="1600" b="1" dirty="0"/>
              <a:t>e </a:t>
            </a:r>
            <a:r>
              <a:rPr lang="pt-BR" sz="1600" b="1" dirty="0" smtClean="0"/>
              <a:t>ambiente/ </a:t>
            </a:r>
            <a:r>
              <a:rPr lang="pt-BR" sz="1600" b="1" dirty="0"/>
              <a:t>Localização da cantina</a:t>
            </a:r>
          </a:p>
          <a:p>
            <a:r>
              <a:rPr lang="pt-BR" sz="1600" b="1" dirty="0" smtClean="0"/>
              <a:t>Qualidade </a:t>
            </a:r>
            <a:r>
              <a:rPr lang="pt-BR" sz="1600" b="1" dirty="0"/>
              <a:t>nos produtos e atendimento ao público</a:t>
            </a:r>
          </a:p>
          <a:p>
            <a:r>
              <a:rPr lang="pt-BR" sz="1600" b="1" dirty="0" smtClean="0"/>
              <a:t>A </a:t>
            </a:r>
            <a:r>
              <a:rPr lang="pt-BR" sz="1600" b="1" dirty="0"/>
              <a:t>venda de diversificações</a:t>
            </a:r>
          </a:p>
          <a:p>
            <a:r>
              <a:rPr lang="pt-BR" sz="1600" b="1" dirty="0" smtClean="0"/>
              <a:t>Os </a:t>
            </a:r>
            <a:r>
              <a:rPr lang="pt-BR" sz="1600" b="1" dirty="0"/>
              <a:t>funcionários que me atendem são muito qualificados</a:t>
            </a:r>
          </a:p>
          <a:p>
            <a:r>
              <a:rPr lang="pt-BR" sz="1600" b="1" dirty="0" smtClean="0"/>
              <a:t>Os </a:t>
            </a:r>
            <a:r>
              <a:rPr lang="pt-BR" sz="1600" b="1" dirty="0"/>
              <a:t>produtos são de boa qualidade</a:t>
            </a:r>
          </a:p>
          <a:p>
            <a:r>
              <a:rPr lang="pt-BR" sz="1600" b="1" dirty="0"/>
              <a:t>Os produtos: bolo, gelatina, salada de frutas, suco são ótimo</a:t>
            </a:r>
            <a:r>
              <a:rPr lang="pt-BR" sz="1600" b="1" dirty="0" smtClean="0"/>
              <a:t>.</a:t>
            </a:r>
          </a:p>
          <a:p>
            <a:r>
              <a:rPr lang="pt-BR" sz="1600" b="1" dirty="0" smtClean="0"/>
              <a:t>Preço variam de alimentos da mesma classe. alimentos variados Primeiramente o preço, a variedade </a:t>
            </a:r>
            <a:r>
              <a:rPr lang="pt-BR" sz="1600" b="1" dirty="0" smtClean="0"/>
              <a:t>em bebidas</a:t>
            </a:r>
            <a:r>
              <a:rPr lang="pt-BR" sz="1600" b="1" dirty="0" smtClean="0"/>
              <a:t>, principalmente o fato de oferecerem café e cappuccino.</a:t>
            </a:r>
          </a:p>
          <a:p>
            <a:r>
              <a:rPr lang="pt-BR" sz="1600" b="1" dirty="0"/>
              <a:t>O atendimento e a </a:t>
            </a:r>
            <a:r>
              <a:rPr lang="pt-BR" sz="1600" b="1" dirty="0" smtClean="0"/>
              <a:t>limpeza/Agilidade </a:t>
            </a:r>
            <a:r>
              <a:rPr lang="pt-BR" sz="1600" b="1" dirty="0"/>
              <a:t>das </a:t>
            </a:r>
            <a:r>
              <a:rPr lang="pt-BR" sz="1600" b="1" dirty="0" smtClean="0"/>
              <a:t>funcionárias/horário </a:t>
            </a:r>
            <a:r>
              <a:rPr lang="pt-BR" sz="1600" b="1" dirty="0"/>
              <a:t>de </a:t>
            </a:r>
            <a:r>
              <a:rPr lang="pt-BR" sz="1600" b="1" dirty="0" smtClean="0"/>
              <a:t>funcionamento</a:t>
            </a:r>
          </a:p>
          <a:p>
            <a:r>
              <a:rPr lang="pt-BR" sz="1600" b="1" dirty="0" smtClean="0"/>
              <a:t>Espaço e qualidade dos produtos/Os </a:t>
            </a:r>
            <a:r>
              <a:rPr lang="pt-BR" sz="1600" b="1" dirty="0"/>
              <a:t>funcionários são educados e prestativos</a:t>
            </a:r>
            <a:r>
              <a:rPr lang="pt-BR" sz="1600" b="1" dirty="0" smtClean="0"/>
              <a:t>.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5538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562118"/>
            <a:ext cx="8911687" cy="832731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RESTAURANTE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14535"/>
            <a:ext cx="8915400" cy="857573"/>
          </a:xfrm>
        </p:spPr>
        <p:txBody>
          <a:bodyPr/>
          <a:lstStyle/>
          <a:p>
            <a:r>
              <a:rPr lang="pt-BR" dirty="0" smtClean="0"/>
              <a:t>Nível de satisfação, sendo 0-nada satisfeito e 10-extremamente satisfeito</a:t>
            </a:r>
          </a:p>
          <a:p>
            <a:pPr marL="0" indent="0">
              <a:buNone/>
            </a:pPr>
            <a:r>
              <a:rPr lang="pt-BR" b="1" dirty="0" smtClean="0"/>
              <a:t>      Média: 8,5 ±1,6 pontos</a:t>
            </a:r>
            <a:endParaRPr lang="pt-BR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589212" y="3291794"/>
            <a:ext cx="8915400" cy="10477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Recomendaria o consumo na cantina, sendo 0- não recomendo e recomendo fortemente</a:t>
            </a:r>
          </a:p>
          <a:p>
            <a:pPr marL="0" indent="0">
              <a:buFont typeface="Wingdings 3" charset="2"/>
              <a:buNone/>
            </a:pPr>
            <a:r>
              <a:rPr lang="pt-BR" b="1" dirty="0" smtClean="0"/>
              <a:t>      Média: 8,7 ±1,6 pontos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700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259</TotalTime>
  <Words>1212</Words>
  <Application>Microsoft Office PowerPoint</Application>
  <PresentationFormat>Widescreen</PresentationFormat>
  <Paragraphs>140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Cacho</vt:lpstr>
      <vt:lpstr>PESQUISA DE SATISFAÇÃO CANTINA E RESTAURANTE</vt:lpstr>
      <vt:lpstr>PERFIL DA POPULAÇÃO</vt:lpstr>
      <vt:lpstr>CANTINA  </vt:lpstr>
      <vt:lpstr>Apresentação do PowerPoint</vt:lpstr>
      <vt:lpstr>RESULTADOS  </vt:lpstr>
      <vt:lpstr>Quais são as suas sugestões para melhorar os serviços da cantina? </vt:lpstr>
      <vt:lpstr>Quais são as suas sugestões para melhorar os serviços da cantina? </vt:lpstr>
      <vt:lpstr>Quais pontos você acredita que já são muito bons e não precisam de nenhuma alteração? </vt:lpstr>
      <vt:lpstr>RESTAURANTE</vt:lpstr>
      <vt:lpstr>RESULTADOS</vt:lpstr>
      <vt:lpstr>RESULTADOS DAS REFEIÇÕES  ESCALA HEDÔNICA</vt:lpstr>
      <vt:lpstr>RESULTADOS ESCALA HEDÔNICA</vt:lpstr>
      <vt:lpstr>RESULTADOS ESCALA HEDÔNICA</vt:lpstr>
      <vt:lpstr>RESULTADOS ESCALA HEDÔNICA</vt:lpstr>
      <vt:lpstr>Quais pontos você acha que precisariam ser melhorados para aumentar a sua satisfação com as refeições do restaurante?  </vt:lpstr>
      <vt:lpstr>Você tem alguma sugestão de como obter as melhorias propostas na questão anterior?  </vt:lpstr>
      <vt:lpstr>Quais pontos, na sua opinião, já possuem boa qualidade e não precisariam de alterações?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 DE SATISFAÇÃO CANTINA E RESTAURANTE</dc:title>
  <dc:creator>CMI</dc:creator>
  <cp:lastModifiedBy>CMI</cp:lastModifiedBy>
  <cp:revision>18</cp:revision>
  <dcterms:created xsi:type="dcterms:W3CDTF">2017-07-28T14:38:47Z</dcterms:created>
  <dcterms:modified xsi:type="dcterms:W3CDTF">2017-07-31T17:01:56Z</dcterms:modified>
</cp:coreProperties>
</file>